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4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53"/>
    <p:restoredTop sz="96327"/>
  </p:normalViewPr>
  <p:slideViewPr>
    <p:cSldViewPr snapToGrid="0" snapToObjects="1">
      <p:cViewPr varScale="1">
        <p:scale>
          <a:sx n="112" d="100"/>
          <a:sy n="112" d="100"/>
        </p:scale>
        <p:origin x="21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C5F75-DE5C-A24F-8279-29D5B5DD1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29F77-F861-4F45-BD77-2F7031497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38DC2-9A10-2444-BC7C-1D64D562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CB21-FDF0-7542-8450-CDB4FC6A81AF}" type="datetimeFigureOut">
              <a:rPr lang="en-US" smtClean="0"/>
              <a:t>10/19/21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7E6F6-8A46-954E-B962-E04E2A4B4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A3537-1000-9747-8005-844C6977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DD95-A711-B84C-9BF7-F79895511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1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AEE6C-585B-C64A-802D-87BADEB6A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A50782-87C7-BA4A-8932-BE0DE274B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F69E0-FF2E-274D-B27D-48F9CB435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CB21-FDF0-7542-8450-CDB4FC6A81AF}" type="datetimeFigureOut">
              <a:rPr lang="en-US" smtClean="0"/>
              <a:t>10/19/21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04558-2FC9-4844-AA86-34BFD361C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39F4D-F3DB-2241-8E3A-30513DD17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DD95-A711-B84C-9BF7-F79895511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8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C8FD90-A4EC-DB4D-A79C-FB59195331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875B0-05FB-E049-AA8D-AE15170DB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CCD73-6366-4B45-BDAD-49F15564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CB21-FDF0-7542-8450-CDB4FC6A81AF}" type="datetimeFigureOut">
              <a:rPr lang="en-US" smtClean="0"/>
              <a:t>10/19/21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E00A7-6C59-1D48-936C-B1FD1CEF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3FCC2-C127-3B44-9807-EA7C6CAB4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DD95-A711-B84C-9BF7-F79895511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4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A5127-C728-FE4B-87DB-A985CDE5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43E9D-87BE-9640-9397-540A363BD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70762-95DA-634D-B47D-B4586737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CB21-FDF0-7542-8450-CDB4FC6A81AF}" type="datetimeFigureOut">
              <a:rPr lang="en-US" smtClean="0"/>
              <a:t>10/19/21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DF27B-9092-C541-8D7F-3320DD179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DC93B-4EA1-9C43-B133-E40AACC8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DD95-A711-B84C-9BF7-F79895511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820A5-6C3E-C34C-9D03-DDBEC73E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950DE-281E-4744-97C8-CC5627ABE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6CA09-8EE9-324F-A45B-1BE0B8265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CB21-FDF0-7542-8450-CDB4FC6A81AF}" type="datetimeFigureOut">
              <a:rPr lang="en-US" smtClean="0"/>
              <a:t>10/19/21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A82FD-59F1-E849-832B-745ED3191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10419-D0C3-974D-B3B0-236DAEC7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DD95-A711-B84C-9BF7-F79895511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4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B8E96-3478-A446-AFD5-449FEDED0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E8EB7-6A5C-5D44-8507-27B6C9E8F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4BAC8-7B9F-BF49-98B3-E4FCD9890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0A344-FFFF-FC49-819C-AFF6826B1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CB21-FDF0-7542-8450-CDB4FC6A81AF}" type="datetimeFigureOut">
              <a:rPr lang="en-US" smtClean="0"/>
              <a:t>10/19/21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3A885-AE7E-8C45-AE70-07262A3E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BA7E5-35B8-3042-99D2-8959D4869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DD95-A711-B84C-9BF7-F79895511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7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3D84-BD26-D740-9ED8-FF849606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25F71-EEE5-D447-AD22-06EF3054A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86D1E-00D8-5041-9296-F72C0BBCA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0DF855-1831-424B-82B8-E5C460CCA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EC7A9A-DCBC-8B43-B795-750E601BA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CD7548-74AE-6F4B-9520-3DC474D0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CB21-FDF0-7542-8450-CDB4FC6A81AF}" type="datetimeFigureOut">
              <a:rPr lang="en-US" smtClean="0"/>
              <a:t>10/19/21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63EEE9-03A1-4F4C-B0A8-F3274DFCD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FBF2A9-DDCF-8F46-9F09-68636CDEC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DD95-A711-B84C-9BF7-F79895511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06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537F-2749-BF43-AC50-31642B70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E05310-72EB-7A44-B830-C2B1E4F84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CB21-FDF0-7542-8450-CDB4FC6A81AF}" type="datetimeFigureOut">
              <a:rPr lang="en-US" smtClean="0"/>
              <a:t>10/19/21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A53F8-1544-1443-B270-78828EE96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4A66A-0DD8-FF49-8E3E-7FCA07816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DD95-A711-B84C-9BF7-F79895511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0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AC2CDF-5264-D849-B727-04108B76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CB21-FDF0-7542-8450-CDB4FC6A81AF}" type="datetimeFigureOut">
              <a:rPr lang="en-US" smtClean="0"/>
              <a:t>10/19/21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6F11E9-DD32-2B42-860B-F03C0F49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00D29-D258-254C-AFA2-EC781649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DD95-A711-B84C-9BF7-F79895511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070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267F0-6042-9245-94D3-4E8B1191B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B54A0-4968-CE4E-9031-C4D7E1842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3C011-F249-D94E-84BD-ED5FA08F9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97D56-073D-1E40-AD50-AE671071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CB21-FDF0-7542-8450-CDB4FC6A81AF}" type="datetimeFigureOut">
              <a:rPr lang="en-US" smtClean="0"/>
              <a:t>10/19/21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A91B4-3516-384E-ABD5-A1BBF27B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A110D-CC95-6345-A4B4-6503836E0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DD95-A711-B84C-9BF7-F79895511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6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FCA01-52CB-F941-99B8-9E3006E7D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75163-B6D1-1347-970C-4408A62D8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AAFF1-920A-604E-84EA-D6E1090F0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136F0-B972-2146-A854-0A6295AA4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CB21-FDF0-7542-8450-CDB4FC6A81AF}" type="datetimeFigureOut">
              <a:rPr lang="en-US" smtClean="0"/>
              <a:t>10/19/21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C05AD-F9CC-CB44-82A6-7C457BE8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D83FD-C81D-9D44-B6B3-83EA5BCB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DD95-A711-B84C-9BF7-F79895511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3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0F1C5E-F106-0249-9DFE-A6F34A28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4E480-D786-BB4E-A083-A36DB3795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D7154-3DF8-0643-849F-A4590D483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5CB21-FDF0-7542-8450-CDB4FC6A81AF}" type="datetimeFigureOut">
              <a:rPr lang="en-US" smtClean="0"/>
              <a:t>10/19/21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EF09E-C533-8548-8B91-46A0BEE4B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4879E-C4A7-3F4D-8942-D2981D439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4DD95-A711-B84C-9BF7-F79895511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9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visiblesystemscorp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F003-7B7D-624F-A47D-A51D125DD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1992935"/>
            <a:ext cx="5675870" cy="2387600"/>
          </a:xfrm>
        </p:spPr>
        <p:txBody>
          <a:bodyPr>
            <a:noAutofit/>
          </a:bodyPr>
          <a:lstStyle/>
          <a:p>
            <a:r>
              <a:rPr lang="en-US" sz="4400" b="1" dirty="0"/>
              <a:t> </a:t>
            </a:r>
            <a:br>
              <a:rPr lang="en-US" sz="4400" b="1" dirty="0"/>
            </a:br>
            <a:r>
              <a:rPr lang="en-US" sz="4400" b="1" dirty="0"/>
              <a:t>Human trafficking identified through </a:t>
            </a:r>
            <a:br>
              <a:rPr lang="en-US" sz="4400" b="1" dirty="0"/>
            </a:br>
            <a:r>
              <a:rPr lang="en-US" sz="4400" b="1" dirty="0"/>
              <a:t>situational data</a:t>
            </a:r>
          </a:p>
        </p:txBody>
      </p:sp>
      <p:pic>
        <p:nvPicPr>
          <p:cNvPr id="4" name="Picture 3" descr="Two people&#10;&#10;Description automatically generated with low confidence">
            <a:extLst>
              <a:ext uri="{FF2B5EF4-FFF2-40B4-BE49-F238E27FC236}">
                <a16:creationId xmlns:a16="http://schemas.microsoft.com/office/drawing/2014/main" id="{08DC2F40-A886-8747-B973-DDBF4EA408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7" r="11373" b="2"/>
          <a:stretch/>
        </p:blipFill>
        <p:spPr>
          <a:xfrm>
            <a:off x="0" y="10"/>
            <a:ext cx="72522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82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29777-AE84-8F42-B685-913197D6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21617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Problem: To help victims we must first detect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F07FD-3477-7C42-8DE0-D085CCB0C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United Nations Office of Drugs and Crime (UNODC) states:</a:t>
            </a:r>
            <a:br>
              <a:rPr lang="en-US" dirty="0"/>
            </a:br>
            <a:r>
              <a:rPr lang="en-US" sz="3200" b="1" dirty="0"/>
              <a:t>Human trafficking has taken on "horrific" dimensions</a:t>
            </a:r>
          </a:p>
          <a:p>
            <a:endParaRPr lang="en-US" dirty="0"/>
          </a:p>
          <a:p>
            <a:r>
              <a:rPr lang="en-US" dirty="0"/>
              <a:t>In the Netherlands, Multiple Systems Estimation (MSE) </a:t>
            </a:r>
            <a:br>
              <a:rPr lang="en-US" dirty="0"/>
            </a:br>
            <a:r>
              <a:rPr lang="en-US" dirty="0"/>
              <a:t>found that there are</a:t>
            </a:r>
            <a:r>
              <a:rPr lang="en-US" sz="4000" b="1" dirty="0"/>
              <a:t> </a:t>
            </a:r>
            <a:r>
              <a:rPr lang="en-US" sz="3200" b="1" dirty="0"/>
              <a:t>four to five times as many victims as those detected</a:t>
            </a:r>
            <a:endParaRPr lang="en-US" sz="40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7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BB115-2EAB-D348-B66C-F6A00D73D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Opportunity: Identify Human Trafficking victims </a:t>
            </a:r>
            <a:br>
              <a:rPr lang="en-US" b="1" dirty="0"/>
            </a:br>
            <a:r>
              <a:rPr lang="en-US" b="1" dirty="0"/>
              <a:t>during patient healthcare encounters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EE4F-DC62-4A47-9B98-CF89D08C1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 information to clinicians for screening patients</a:t>
            </a:r>
          </a:p>
          <a:p>
            <a:endParaRPr lang="en-US" dirty="0"/>
          </a:p>
          <a:p>
            <a:r>
              <a:rPr lang="en-US" dirty="0"/>
              <a:t>Immediately connect to real-time data in order to provide personalized emergency care to Human Trafficking victims</a:t>
            </a:r>
          </a:p>
          <a:p>
            <a:endParaRPr lang="en-US" dirty="0"/>
          </a:p>
          <a:p>
            <a:r>
              <a:rPr lang="en-US" dirty="0"/>
              <a:t>Provide services to victims when identified</a:t>
            </a:r>
          </a:p>
          <a:p>
            <a:pPr lvl="1"/>
            <a:r>
              <a:rPr lang="en-US" dirty="0"/>
              <a:t>including referrals to case management and clinical/societal teams, public health and law authorities per jurisdictional policies and procedures.</a:t>
            </a:r>
            <a:br>
              <a:rPr lang="en-US" sz="2800" dirty="0"/>
            </a:b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8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8B9-CD02-4B44-9F3D-7871321E4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Challenge: People in emergency rooms already have a lot on their minds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038-3840-B547-BF57-1EE2A1509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day, new data sources, users, use cases, volume, velocity, variety and veracity of data changes continuously across our healthcare data landscape.</a:t>
            </a:r>
          </a:p>
          <a:p>
            <a:endParaRPr lang="en-US" dirty="0"/>
          </a:p>
          <a:p>
            <a:r>
              <a:rPr lang="en-US" dirty="0"/>
              <a:t>How to quickly identify data at the point of care that is meaningful and personalized enough to drive positive outcomes?</a:t>
            </a:r>
          </a:p>
        </p:txBody>
      </p:sp>
    </p:spTree>
    <p:extLst>
      <p:ext uri="{BB962C8B-B14F-4D97-AF65-F5344CB8AC3E}">
        <p14:creationId xmlns:p14="http://schemas.microsoft.com/office/powerpoint/2010/main" val="2840969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6FF2-5F10-A24D-9ED6-8E914740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467"/>
            <a:ext cx="10515600" cy="1325563"/>
          </a:xfrm>
        </p:spPr>
        <p:txBody>
          <a:bodyPr/>
          <a:lstStyle/>
          <a:p>
            <a:r>
              <a:rPr lang="en-US" b="1" dirty="0"/>
              <a:t>Visible Systems Advantage delivers content within context to healthcare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25AA4-7705-4048-A681-EDDD91246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395" y="2186594"/>
            <a:ext cx="6925235" cy="1739900"/>
          </a:xfrm>
        </p:spPr>
        <p:txBody>
          <a:bodyPr>
            <a:normAutofit/>
          </a:bodyPr>
          <a:lstStyle/>
          <a:p>
            <a:r>
              <a:rPr lang="en-US" dirty="0"/>
              <a:t>Michael Cesino, President, Visible Systems</a:t>
            </a:r>
          </a:p>
          <a:p>
            <a:pPr lvl="1"/>
            <a:r>
              <a:rPr lang="en-US" dirty="0"/>
              <a:t>Boston based </a:t>
            </a:r>
          </a:p>
          <a:p>
            <a:pPr lvl="1"/>
            <a:r>
              <a:rPr lang="en-US" dirty="0"/>
              <a:t>Team of 6 with 4 engineers</a:t>
            </a:r>
          </a:p>
          <a:p>
            <a:pPr lvl="1"/>
            <a:r>
              <a:rPr lang="en-US" dirty="0">
                <a:hlinkClick r:id="rId2"/>
              </a:rPr>
              <a:t>VisibleSystemsCorp.com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My Summer Internship at Visible Systems Corporation">
            <a:extLst>
              <a:ext uri="{FF2B5EF4-FFF2-40B4-BE49-F238E27FC236}">
                <a16:creationId xmlns:a16="http://schemas.microsoft.com/office/drawing/2014/main" id="{20B8F2FA-2180-754E-B844-47E33C415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29" y="2612418"/>
            <a:ext cx="3214271" cy="88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768AB5-F231-0E4C-9694-D3DD6A8D784D}"/>
              </a:ext>
            </a:extLst>
          </p:cNvPr>
          <p:cNvSpPr txBox="1"/>
          <p:nvPr/>
        </p:nvSpPr>
        <p:spPr>
          <a:xfrm>
            <a:off x="573740" y="4034705"/>
            <a:ext cx="1108037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more than 25 years Visible has been providing integrated solutions for building enterprise systems, managing change and enabling business transformation.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help companies &amp; institutions embed data in every decision and action they take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92C37-51C0-F945-9A9B-0D7BA9774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880" y="5550553"/>
            <a:ext cx="1198329" cy="11983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E1F922-7491-DD4F-96A6-6A0ADAEC1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650" y="5550553"/>
            <a:ext cx="1198329" cy="1198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93F680-7072-FC41-BFE9-2508E18BD6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670" y="5550553"/>
            <a:ext cx="2994660" cy="117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9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DF File">
            <a:extLst>
              <a:ext uri="{FF2B5EF4-FFF2-40B4-BE49-F238E27FC236}">
                <a16:creationId xmlns:a16="http://schemas.microsoft.com/office/drawing/2014/main" id="{832F7718-8733-0F4D-B558-4DCD94BD2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55" y="1702548"/>
            <a:ext cx="2872815" cy="79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386CB775-4A4D-134B-92F9-9BB075575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810" y="3035592"/>
            <a:ext cx="3411507" cy="56148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1510FD-E179-E34B-ABB6-C450D0C15566}"/>
              </a:ext>
            </a:extLst>
          </p:cNvPr>
          <p:cNvCxnSpPr>
            <a:cxnSpLocks/>
            <a:stCxn id="5" idx="0"/>
            <a:endCxn id="1026" idx="2"/>
          </p:cNvCxnSpPr>
          <p:nvPr/>
        </p:nvCxnSpPr>
        <p:spPr>
          <a:xfrm flipH="1" flipV="1">
            <a:off x="7476563" y="2496441"/>
            <a:ext cx="1" cy="53915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0BDCFC9-04BA-2E43-9267-6CEB9FCD456B}"/>
              </a:ext>
            </a:extLst>
          </p:cNvPr>
          <p:cNvSpPr txBox="1"/>
          <p:nvPr/>
        </p:nvSpPr>
        <p:spPr>
          <a:xfrm>
            <a:off x="2280465" y="5316632"/>
            <a:ext cx="1964217" cy="8309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Healthcare Provider Information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FHIR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E1730D92-8584-D744-AC11-1DEC11C9D692}"/>
              </a:ext>
            </a:extLst>
          </p:cNvPr>
          <p:cNvCxnSpPr>
            <a:cxnSpLocks/>
            <a:stCxn id="10" idx="0"/>
            <a:endCxn id="5" idx="2"/>
          </p:cNvCxnSpPr>
          <p:nvPr/>
        </p:nvCxnSpPr>
        <p:spPr>
          <a:xfrm rot="5400000" flipH="1" flipV="1">
            <a:off x="4509792" y="2349860"/>
            <a:ext cx="1719555" cy="421399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16687D5-BCCB-DE41-A4B6-1674CEDD613F}"/>
              </a:ext>
            </a:extLst>
          </p:cNvPr>
          <p:cNvSpPr txBox="1"/>
          <p:nvPr/>
        </p:nvSpPr>
        <p:spPr>
          <a:xfrm>
            <a:off x="7315298" y="5316632"/>
            <a:ext cx="1964217" cy="8309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Aggregated Insights on Human Trafficking Probability</a:t>
            </a:r>
          </a:p>
        </p:txBody>
      </p: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73F08950-5826-E444-AE2B-73E9AE6E3FDC}"/>
              </a:ext>
            </a:extLst>
          </p:cNvPr>
          <p:cNvCxnSpPr>
            <a:cxnSpLocks/>
            <a:stCxn id="34" idx="0"/>
            <a:endCxn id="5" idx="2"/>
          </p:cNvCxnSpPr>
          <p:nvPr/>
        </p:nvCxnSpPr>
        <p:spPr>
          <a:xfrm rot="16200000" flipV="1">
            <a:off x="7027209" y="4046433"/>
            <a:ext cx="1719555" cy="82084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E87F3DE-6536-BB47-9D80-8B7A9860A0D0}"/>
              </a:ext>
            </a:extLst>
          </p:cNvPr>
          <p:cNvSpPr txBox="1"/>
          <p:nvPr/>
        </p:nvSpPr>
        <p:spPr>
          <a:xfrm>
            <a:off x="456335" y="3054838"/>
            <a:ext cx="50988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Fully-managed solution designed for organizations of all sizes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Trino MPP SQL engine with Starburst’s enhancements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Federate data from multiple 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B54366-CB58-7640-BB97-E125CEF2F6AD}"/>
              </a:ext>
            </a:extLst>
          </p:cNvPr>
          <p:cNvSpPr txBox="1"/>
          <p:nvPr/>
        </p:nvSpPr>
        <p:spPr>
          <a:xfrm>
            <a:off x="456335" y="1719994"/>
            <a:ext cx="4366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Easy to use UI to present data within a workflow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Query data interactively to discover deeper insights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E017F3-34C6-0A4E-8138-C90A52DF4927}"/>
              </a:ext>
            </a:extLst>
          </p:cNvPr>
          <p:cNvSpPr txBox="1"/>
          <p:nvPr/>
        </p:nvSpPr>
        <p:spPr>
          <a:xfrm>
            <a:off x="4797881" y="5325120"/>
            <a:ext cx="1964217" cy="584775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Visible Systems Data Model &amp; Meta Data</a:t>
            </a:r>
          </a:p>
        </p:txBody>
      </p: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04AA894A-0412-ED48-BDB8-87E490F18DCD}"/>
              </a:ext>
            </a:extLst>
          </p:cNvPr>
          <p:cNvCxnSpPr>
            <a:cxnSpLocks/>
            <a:stCxn id="28" idx="0"/>
            <a:endCxn id="5" idx="2"/>
          </p:cNvCxnSpPr>
          <p:nvPr/>
        </p:nvCxnSpPr>
        <p:spPr>
          <a:xfrm rot="5400000" flipH="1" flipV="1">
            <a:off x="5764256" y="3612812"/>
            <a:ext cx="1728043" cy="169657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DDAAEA6D-32FA-5C41-BEA6-C34F163F9F26}"/>
              </a:ext>
            </a:extLst>
          </p:cNvPr>
          <p:cNvCxnSpPr>
            <a:cxnSpLocks/>
            <a:stCxn id="41" idx="0"/>
            <a:endCxn id="5" idx="2"/>
          </p:cNvCxnSpPr>
          <p:nvPr/>
        </p:nvCxnSpPr>
        <p:spPr>
          <a:xfrm rot="16200000" flipV="1">
            <a:off x="8347497" y="2726144"/>
            <a:ext cx="1719556" cy="346142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4B0DE53-BE6D-5A46-AD10-8A045FC2D762}"/>
              </a:ext>
            </a:extLst>
          </p:cNvPr>
          <p:cNvSpPr txBox="1"/>
          <p:nvPr/>
        </p:nvSpPr>
        <p:spPr>
          <a:xfrm>
            <a:off x="9955877" y="5316633"/>
            <a:ext cx="1964217" cy="8309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Real Time Human Trafficking Personal Information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C7E99E4-A3AF-9140-95B6-92670649CF91}"/>
              </a:ext>
            </a:extLst>
          </p:cNvPr>
          <p:cNvSpPr txBox="1"/>
          <p:nvPr/>
        </p:nvSpPr>
        <p:spPr>
          <a:xfrm>
            <a:off x="554906" y="5483065"/>
            <a:ext cx="1221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Data Sources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A9763EA-B6AC-714B-9C74-2CE1895FC8FF}"/>
              </a:ext>
            </a:extLst>
          </p:cNvPr>
          <p:cNvCxnSpPr/>
          <p:nvPr/>
        </p:nvCxnSpPr>
        <p:spPr>
          <a:xfrm>
            <a:off x="358588" y="4052047"/>
            <a:ext cx="114300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68736F8-6853-9749-8CE0-84F8D5372AF1}"/>
              </a:ext>
            </a:extLst>
          </p:cNvPr>
          <p:cNvCxnSpPr/>
          <p:nvPr/>
        </p:nvCxnSpPr>
        <p:spPr>
          <a:xfrm>
            <a:off x="325155" y="2766016"/>
            <a:ext cx="114300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itle 1">
            <a:extLst>
              <a:ext uri="{FF2B5EF4-FFF2-40B4-BE49-F238E27FC236}">
                <a16:creationId xmlns:a16="http://schemas.microsoft.com/office/drawing/2014/main" id="{3986A395-C3EB-394C-A099-68A09F880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06" y="298144"/>
            <a:ext cx="11709424" cy="1036855"/>
          </a:xfrm>
        </p:spPr>
        <p:txBody>
          <a:bodyPr>
            <a:normAutofit/>
          </a:bodyPr>
          <a:lstStyle/>
          <a:p>
            <a:r>
              <a:rPr lang="en-US" b="1" dirty="0"/>
              <a:t>How we use Starburst Galaxy</a:t>
            </a:r>
          </a:p>
        </p:txBody>
      </p:sp>
    </p:spTree>
    <p:extLst>
      <p:ext uri="{BB962C8B-B14F-4D97-AF65-F5344CB8AC3E}">
        <p14:creationId xmlns:p14="http://schemas.microsoft.com/office/powerpoint/2010/main" val="4112642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DEC10-798D-BB4B-A398-EB42A5595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power of content in context at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683CA-45B3-F547-B17F-93AFD2471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267" y="1708675"/>
            <a:ext cx="5006068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/>
              <a:t>Check into emergency room / urgent care</a:t>
            </a:r>
          </a:p>
          <a:p>
            <a:pPr marL="514350" indent="-514350">
              <a:buAutoNum type="arabicPeriod"/>
            </a:pPr>
            <a:r>
              <a:rPr lang="en-US" sz="2400" dirty="0"/>
              <a:t>Triage of medical issue &amp; likelihood of HT victim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/>
              <a:t>3. Administer Greenbaum survey if needed</a:t>
            </a:r>
          </a:p>
          <a:p>
            <a:pPr marL="514350" indent="-514350">
              <a:buAutoNum type="arabicPeriod"/>
            </a:pPr>
            <a:r>
              <a:rPr lang="en-US" sz="2400" dirty="0"/>
              <a:t>Notify appropriate community &amp; public agencies</a:t>
            </a:r>
          </a:p>
          <a:p>
            <a:pPr marL="514350" indent="-514350">
              <a:buAutoNum type="arabicPeriod"/>
            </a:pPr>
            <a:r>
              <a:rPr lang="en-US" sz="2400" dirty="0"/>
              <a:t>Provide medical assistance</a:t>
            </a:r>
          </a:p>
          <a:p>
            <a:pPr marL="514350" indent="-514350">
              <a:buAutoNum type="arabicPeriod"/>
            </a:pPr>
            <a:r>
              <a:rPr lang="en-US" sz="2400" dirty="0"/>
              <a:t>Ensure patient gets discharged into a safe environment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A932C-7C2D-7C46-9C94-514064483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335" y="1379479"/>
            <a:ext cx="6516015" cy="503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1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8564-EE5E-D948-8218-4FE2C2606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Delivering real life positive outcomes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C42290D-9DCB-CB43-B099-B9017F0AC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073737"/>
              </p:ext>
            </p:extLst>
          </p:nvPr>
        </p:nvGraphicFramePr>
        <p:xfrm>
          <a:off x="99392" y="1412392"/>
          <a:ext cx="11956773" cy="53096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61028">
                  <a:extLst>
                    <a:ext uri="{9D8B030D-6E8A-4147-A177-3AD203B41FA5}">
                      <a16:colId xmlns:a16="http://schemas.microsoft.com/office/drawing/2014/main" val="3180963672"/>
                    </a:ext>
                  </a:extLst>
                </a:gridCol>
                <a:gridCol w="4137660">
                  <a:extLst>
                    <a:ext uri="{9D8B030D-6E8A-4147-A177-3AD203B41FA5}">
                      <a16:colId xmlns:a16="http://schemas.microsoft.com/office/drawing/2014/main" val="247593177"/>
                    </a:ext>
                  </a:extLst>
                </a:gridCol>
                <a:gridCol w="4558085">
                  <a:extLst>
                    <a:ext uri="{9D8B030D-6E8A-4147-A177-3AD203B41FA5}">
                      <a16:colId xmlns:a16="http://schemas.microsoft.com/office/drawing/2014/main" val="3158811520"/>
                    </a:ext>
                  </a:extLst>
                </a:gridCol>
              </a:tblGrid>
              <a:tr h="413663">
                <a:tc>
                  <a:txBody>
                    <a:bodyPr/>
                    <a:lstStyle/>
                    <a:p>
                      <a:r>
                        <a:rPr lang="en-US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Next 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454656"/>
                  </a:ext>
                </a:extLst>
              </a:tr>
              <a:tr h="7139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 </a:t>
                      </a:r>
                      <a:r>
                        <a:rPr lang="en-US" sz="1800" dirty="0"/>
                        <a:t>Check into emergency room / urgent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Patient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460859"/>
                  </a:ext>
                </a:extLst>
              </a:tr>
              <a:tr h="7139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 </a:t>
                      </a:r>
                      <a:r>
                        <a:rPr lang="en-US" sz="1800" dirty="0"/>
                        <a:t>Triage of medical issue &amp; likelihood of HT victim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Need to take Greenbaum survey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667129"/>
                  </a:ext>
                </a:extLst>
              </a:tr>
              <a:tr h="713994">
                <a:tc>
                  <a:txBody>
                    <a:bodyPr/>
                    <a:lstStyle/>
                    <a:p>
                      <a:r>
                        <a:rPr lang="en-US" dirty="0"/>
                        <a:t>3. </a:t>
                      </a:r>
                      <a:r>
                        <a:rPr lang="en-US" sz="1800" dirty="0"/>
                        <a:t>Administer Greenbaum survey if needed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882787"/>
                  </a:ext>
                </a:extLst>
              </a:tr>
              <a:tr h="1019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4. </a:t>
                      </a:r>
                      <a:r>
                        <a:rPr lang="en-US" sz="1800" dirty="0"/>
                        <a:t>Notify appropriate community &amp; public agencies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888460"/>
                  </a:ext>
                </a:extLst>
              </a:tr>
              <a:tr h="7139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 </a:t>
                      </a:r>
                      <a:r>
                        <a:rPr lang="en-US" sz="1800" dirty="0"/>
                        <a:t>Provide medical assistance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30459"/>
                  </a:ext>
                </a:extLst>
              </a:tr>
              <a:tr h="1019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6. </a:t>
                      </a:r>
                      <a:r>
                        <a:rPr lang="en-US" sz="1800" dirty="0"/>
                        <a:t>Ensure patient gets discharged into a safe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Handoff to social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62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600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06C2F3-3E8E-CC4D-851D-AAD9FE276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43416"/>
            <a:ext cx="12232400" cy="5924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5B5EBB-CDC6-8E4B-9616-B38995C75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013" y="785856"/>
            <a:ext cx="54102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36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442</Words>
  <Application>Microsoft Macintosh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  Human trafficking identified through  situational data</vt:lpstr>
      <vt:lpstr>Problem: To help victims we must first detect them</vt:lpstr>
      <vt:lpstr>Opportunity: Identify Human Trafficking victims  during patient healthcare encounters</vt:lpstr>
      <vt:lpstr>Challenge: People in emergency rooms already have a lot on their minds</vt:lpstr>
      <vt:lpstr>Visible Systems Advantage delivers content within context to healthcare providers</vt:lpstr>
      <vt:lpstr>How we use Starburst Galaxy</vt:lpstr>
      <vt:lpstr>The power of content in context at work</vt:lpstr>
      <vt:lpstr>Delivering real life positive outcomes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Human trafficking identified through  situational data</dc:title>
  <dc:creator>Bob van Leeuwen</dc:creator>
  <cp:lastModifiedBy>Bob van Leeuwen</cp:lastModifiedBy>
  <cp:revision>7</cp:revision>
  <dcterms:created xsi:type="dcterms:W3CDTF">2021-10-18T19:00:36Z</dcterms:created>
  <dcterms:modified xsi:type="dcterms:W3CDTF">2021-10-19T21:12:14Z</dcterms:modified>
</cp:coreProperties>
</file>